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486" r:id="rId4"/>
    <p:sldId id="259" r:id="rId5"/>
    <p:sldId id="260" r:id="rId6"/>
    <p:sldId id="261" r:id="rId7"/>
    <p:sldId id="262" r:id="rId8"/>
    <p:sldId id="297" r:id="rId9"/>
    <p:sldId id="566" r:id="rId10"/>
    <p:sldId id="602" r:id="rId11"/>
    <p:sldId id="587" r:id="rId12"/>
    <p:sldId id="600" r:id="rId13"/>
    <p:sldId id="603" r:id="rId14"/>
    <p:sldId id="601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68" r:id="rId24"/>
    <p:sldId id="598" r:id="rId25"/>
    <p:sldId id="599" r:id="rId26"/>
    <p:sldId id="585" r:id="rId27"/>
    <p:sldId id="407" r:id="rId28"/>
    <p:sldId id="417" r:id="rId29"/>
    <p:sldId id="281" r:id="rId30"/>
    <p:sldId id="275" r:id="rId31"/>
    <p:sldId id="276" r:id="rId32"/>
    <p:sldId id="277" r:id="rId33"/>
    <p:sldId id="278" r:id="rId34"/>
    <p:sldId id="283" r:id="rId35"/>
    <p:sldId id="284" r:id="rId36"/>
    <p:sldId id="309" r:id="rId37"/>
    <p:sldId id="310" r:id="rId38"/>
    <p:sldId id="288" r:id="rId39"/>
    <p:sldId id="289" r:id="rId40"/>
    <p:sldId id="581" r:id="rId41"/>
    <p:sldId id="312" r:id="rId42"/>
    <p:sldId id="313" r:id="rId43"/>
    <p:sldId id="31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28/02/2022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8966" y="5867400"/>
            <a:ext cx="7632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01 </a:t>
            </a:r>
            <a:r>
              <a:rPr lang="en-US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Syaaban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1443 </a:t>
            </a:r>
            <a:r>
              <a:rPr lang="en-US" sz="20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bersamaan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04 Mac 2022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itchFamily="34" charset="0"/>
            </a:endParaRP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87602"/>
            <a:ext cx="1447800" cy="16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58569" y="1044643"/>
            <a:ext cx="65996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Jabatan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al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E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hwal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 Agama</a:t>
            </a: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Terengganu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835618" y="2525125"/>
            <a:ext cx="5494911" cy="360040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KHUTBAH </a:t>
            </a:r>
            <a:r>
              <a:rPr lang="en-US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MULTIMEDIA </a:t>
            </a:r>
            <a:r>
              <a:rPr lang="ms-MY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Arial" pitchFamily="34" charset="0"/>
              </a:rPr>
              <a:t>Siri : 09 / 2022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89" y="3276600"/>
            <a:ext cx="8915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“ ISLAM </a:t>
            </a:r>
            <a:r>
              <a:rPr lang="fi-FI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DAN </a:t>
            </a:r>
            <a:r>
              <a:rPr lang="fi-FI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KEBERSIHAN ;</a:t>
            </a:r>
            <a:endParaRPr lang="fi-FI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fi-FI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 APAKAH PERANAN KITA</a:t>
            </a:r>
            <a:r>
              <a:rPr lang="fi-FI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 Demi" panose="020E0802020502020306" pitchFamily="34" charset="0"/>
              </a:rPr>
              <a:t>? ” </a:t>
            </a:r>
            <a:endParaRPr lang="fi-FI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MKG: Waspada Hujan Sedang-Lebat Disertai Petir Hingga Dini H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209798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79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Allah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menyediakan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bahan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bersuci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	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3962400"/>
            <a:ext cx="5486400" cy="2133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fi-FI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AIR HUJAN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33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0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228600"/>
            <a:ext cx="7848600" cy="16764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sebahagian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</a:t>
            </a:r>
            <a:endParaRPr lang="en-US" sz="3200" dirty="0"/>
          </a:p>
        </p:txBody>
      </p:sp>
      <p:sp>
        <p:nvSpPr>
          <p:cNvPr id="2" name="Down Arrow Callout 1"/>
          <p:cNvSpPr/>
          <p:nvPr/>
        </p:nvSpPr>
        <p:spPr>
          <a:xfrm>
            <a:off x="1695450" y="2514600"/>
            <a:ext cx="6248400" cy="1447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79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Membawa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Maksud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66800" y="4114800"/>
            <a:ext cx="7391400" cy="137160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Iman seseorang tidak sempurna tanpa mengamalkan </a:t>
            </a:r>
            <a:r>
              <a:rPr lang="fi-FI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kebersihan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199" y="3886200"/>
            <a:ext cx="8382000" cy="182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4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Maksudnya</a:t>
            </a:r>
            <a:r>
              <a:rPr lang="sv-SE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sv-SE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Kebersihan itu sebahagian daripada </a:t>
            </a:r>
            <a:r>
              <a:rPr lang="sv-SE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Iman</a:t>
            </a:r>
            <a:endParaRPr lang="en-US" sz="4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81000" y="152400"/>
            <a:ext cx="8305800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838200" y="1676400"/>
            <a:ext cx="7646645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ar-SA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الطُّهُورُ شَطْرُ </a:t>
            </a:r>
            <a:r>
              <a:rPr lang="ar-SA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الْإِيماَنِ</a:t>
            </a:r>
            <a:endParaRPr lang="en-US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5096" y="6248400"/>
            <a:ext cx="2241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Hadis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Riwayat</a:t>
            </a:r>
            <a:r>
              <a:rPr lang="en-US" dirty="0" smtClean="0">
                <a:solidFill>
                  <a:srgbClr val="7030A0"/>
                </a:solidFill>
              </a:rPr>
              <a:t> Muslim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57200" y="1535668"/>
            <a:ext cx="8458200" cy="2362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v-SE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“Rasulullah SAW </a:t>
            </a:r>
            <a:r>
              <a:rPr lang="sv-SE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memerintahkan  pembinaan masjid-masjid di kawasan-kawasan penempatan dan mengarahkan supaya dibersih dan diwangikannya.”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346710" y="1082278"/>
            <a:ext cx="8305800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324600" y="3745468"/>
            <a:ext cx="2469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Hadis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Riwayat</a:t>
            </a:r>
            <a:r>
              <a:rPr lang="en-US" dirty="0" smtClean="0">
                <a:solidFill>
                  <a:srgbClr val="7030A0"/>
                </a:solidFill>
              </a:rPr>
              <a:t> Abu </a:t>
            </a:r>
            <a:r>
              <a:rPr lang="en-US" dirty="0" err="1" smtClean="0">
                <a:solidFill>
                  <a:srgbClr val="7030A0"/>
                </a:solidFill>
              </a:rPr>
              <a:t>Daud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4964668"/>
            <a:ext cx="8458200" cy="1600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v-SE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“…dan kamu menyingkirkan perkara-perkara yang boleh menyusahkan pengguna jalan merupakan sedekah yang diberi pahala”.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457200" y="4355068"/>
            <a:ext cx="8305800" cy="6096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bermaksud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5612527" y="6260068"/>
            <a:ext cx="3232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Hadis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Riwayat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Bukhori</a:t>
            </a:r>
            <a:r>
              <a:rPr lang="en-US" dirty="0" smtClean="0">
                <a:solidFill>
                  <a:srgbClr val="7030A0"/>
                </a:solidFill>
              </a:rPr>
              <a:t> &amp; Muslim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7540" y="0"/>
            <a:ext cx="85854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Kebersihan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masjid &amp; </a:t>
            </a:r>
            <a:r>
              <a:rPr lang="en-US" sz="44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jalanraya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46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9812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Islam merangkumi zahir dan batin, jasmani dan </a:t>
            </a: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152400" y="2590800"/>
            <a:ext cx="4495800" cy="228600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Apakah </a:t>
            </a:r>
            <a:r>
              <a:rPr lang="fi-FI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sikap dan peranan kita sebagai umat Islam terhadap amalan kebersihan ini?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19600" y="4343400"/>
            <a:ext cx="4495800" cy="2286000"/>
          </a:xfrm>
          <a:prstGeom prst="roundRect">
            <a:avLst/>
          </a:prstGeom>
          <a:solidFill>
            <a:srgbClr val="C00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Apakah budaya hidup kita selari dengan hakikat bahawa Islam itu agama kebersihan?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62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9812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Islam merangkumi zahir dan batin, jasmani dan </a:t>
            </a: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228600" y="2438400"/>
            <a:ext cx="8763000" cy="41910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lihat dari satu sudut, kita sebagai warga Islam di negeri bergelar Darul Iman ini, perlu menyedari tentang tuntutan Islam terhadap kebersihan. Hal ini boleh di buktikan; seperti melalui tahap kebersihan di kebanyakan halaman rumah, kawasan kediaman dan perkampungan. Yang paling ketara ialah; keseluruhan masjid-masjid perlu memberi keutamaan kepada kebersihannya dan menyediakan peruntukan khas bagi memastikan kebersihan dan keceriaannya </a:t>
            </a:r>
            <a:r>
              <a:rPr lang="fi-FI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terjaga 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40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9812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Islam merangkumi zahir dan batin, jasmani dan </a:t>
            </a: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2438400"/>
            <a:ext cx="8305800" cy="41910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Sementara itu kebersihan di tempat-tempat awam seperti di pasar-pasar, di pantai-pantai peranginan dan kawasan-kawasan rekreasi perlu dipertingkatkan terutama di lokasi-lakasi yang tiada pekerja pembersihan. Di sinilah individu, orang ramai malah pertubuhan-pertubahan bukan kerajaan (NGO) berperanan membantu memastikan kebersihan yang terbaik dan memberi keselesaan kepada para </a:t>
            </a:r>
            <a:r>
              <a:rPr lang="fi-FI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pengunjung</a:t>
            </a:r>
            <a:endParaRPr lang="en-US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9812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Islam merangkumi zahir dan batin, jasmani dan </a:t>
            </a: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2438400"/>
            <a:ext cx="8305800" cy="41910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Orang awam janganlah hanya meletakkan tanggungjawab memelihara kebersihan kepada pihak tertentu semata-mata. Malah, setiap orang daripada kita perlu memastikan bahawa unsur-unsur yang boleh menyebabkan kekotoran bukan datang daripada kita atau orang bersama kita seperti anak-anak. Sebaliknya kita sendiri sewajarnya berusaha menyingkirkan kekotoran atau perkara yang boleh </a:t>
            </a:r>
            <a:r>
              <a:rPr lang="fi-FI" sz="28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membahayakan</a:t>
            </a:r>
            <a:endParaRPr lang="en-US" sz="2800" b="1" dirty="0">
              <a:ln w="1905"/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449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ysClr val="windowText" lastClr="000000"/>
                </a:solidFill>
              </a:ln>
              <a:solidFill>
                <a:srgbClr val="00B0F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ultidocument 8"/>
          <p:cNvSpPr/>
          <p:nvPr/>
        </p:nvSpPr>
        <p:spPr>
          <a:xfrm>
            <a:off x="838200" y="152400"/>
            <a:ext cx="7848600" cy="19812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 </a:t>
            </a:r>
            <a:r>
              <a:rPr lang="sv-SE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konteks Islam merangkumi zahir dan batin, jasmani dan </a:t>
            </a: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rohani</a:t>
            </a:r>
            <a:endParaRPr lang="en-US" sz="3000" dirty="0"/>
          </a:p>
        </p:txBody>
      </p:sp>
      <p:sp>
        <p:nvSpPr>
          <p:cNvPr id="7" name="Rounded Rectangle 6"/>
          <p:cNvSpPr/>
          <p:nvPr/>
        </p:nvSpPr>
        <p:spPr>
          <a:xfrm>
            <a:off x="457200" y="2438400"/>
            <a:ext cx="8305800" cy="419100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Selain daripada tempat-tempat awam yang perlu dipastikan kebersihan yang maksima, sungai-sungai tempat mengalirnya air bersih, sumber kehidupan kita perlu diberi perhatian supaya tahap kebersihannya dipertingkatkan. Bersama-samalah kita  berkongsi tanggungjawab dengan pihak Jabatan Pengairan dan Saliran, iaitu dengan memastikan bahan-bahan terbuang tidak dicampak atau dialirkan ke dalam sungai dengan sewenang-wenangnya. Ingatlah sungai adalah anugerah Allah yang perlu dipelihara dan menjadi sumber kehidupan untuk semua, termasuklah hidupan di </a:t>
            </a:r>
            <a:r>
              <a:rPr lang="fi-FI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dalamnya</a:t>
            </a:r>
            <a:endParaRPr lang="en-US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2438400"/>
            <a:ext cx="7543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Berusaha meningkatkan iman kita dengan mengamalkan budaya bersih dan </a:t>
            </a:r>
            <a:r>
              <a:rPr lang="sv-SE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suci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33400" y="228600"/>
            <a:ext cx="8305800" cy="914400"/>
          </a:xfrm>
          <a:prstGeom prst="snip2DiagRect">
            <a:avLst>
              <a:gd name="adj1" fmla="val 0"/>
              <a:gd name="adj2" fmla="val 3791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Membudaya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62890" y="1447800"/>
            <a:ext cx="3581400" cy="628650"/>
          </a:xfrm>
          <a:prstGeom prst="cloudCallout">
            <a:avLst>
              <a:gd name="adj1" fmla="val 8826"/>
              <a:gd name="adj2" fmla="val 107004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04900" y="5181600"/>
            <a:ext cx="7543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Menjadikan kebersihan sebagai Sunnah dan amalan </a:t>
            </a:r>
            <a:r>
              <a:rPr lang="sv-SE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soleh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85750" y="4210050"/>
            <a:ext cx="3581400" cy="628650"/>
          </a:xfrm>
          <a:prstGeom prst="cloudCallout">
            <a:avLst>
              <a:gd name="adj1" fmla="val 8826"/>
              <a:gd name="adj2" fmla="val 107004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4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33400" y="2438400"/>
            <a:ext cx="8229600" cy="15240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Setiap orang perlu bertanggungjawab menjadikan persekitaran yang bersih, tanpa menyerah kepada pihak bertanggungjawab </a:t>
            </a:r>
            <a:r>
              <a:rPr lang="sv-SE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semata-mata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33400" y="228600"/>
            <a:ext cx="8305800" cy="914400"/>
          </a:xfrm>
          <a:prstGeom prst="snip2DiagRect">
            <a:avLst>
              <a:gd name="adj1" fmla="val 0"/>
              <a:gd name="adj2" fmla="val 3791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Membudaya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62890" y="1447800"/>
            <a:ext cx="3581400" cy="628650"/>
          </a:xfrm>
          <a:prstGeom prst="cloudCallout">
            <a:avLst>
              <a:gd name="adj1" fmla="val 8826"/>
              <a:gd name="adj2" fmla="val 107004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Ketiga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104900" y="5181600"/>
            <a:ext cx="7543800" cy="1066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Menjadikan kebersihan sebagai satu sumbangan kepada </a:t>
            </a:r>
            <a:r>
              <a:rPr lang="sv-SE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masyarakat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85750" y="4210050"/>
            <a:ext cx="3581400" cy="628650"/>
          </a:xfrm>
          <a:prstGeom prst="cloudCallout">
            <a:avLst>
              <a:gd name="adj1" fmla="val 8826"/>
              <a:gd name="adj2" fmla="val 107004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Keempat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51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2362200"/>
            <a:ext cx="8229600" cy="9906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v-SE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Sifat pengotor  boleh mendatangkan kemudaratan kepada  diri dan orang lain, justeru ia perlu dijauhi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533400" y="228600"/>
            <a:ext cx="8305800" cy="914400"/>
          </a:xfrm>
          <a:prstGeom prst="snip2DiagRect">
            <a:avLst>
              <a:gd name="adj1" fmla="val 0"/>
              <a:gd name="adj2" fmla="val 3791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Membudaya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endParaRPr lang="en-US" sz="2400" dirty="0"/>
          </a:p>
        </p:txBody>
      </p:sp>
      <p:sp>
        <p:nvSpPr>
          <p:cNvPr id="6" name="Cloud Callout 5"/>
          <p:cNvSpPr/>
          <p:nvPr/>
        </p:nvSpPr>
        <p:spPr>
          <a:xfrm>
            <a:off x="262890" y="1371600"/>
            <a:ext cx="3581400" cy="628650"/>
          </a:xfrm>
          <a:prstGeom prst="cloudCallout">
            <a:avLst>
              <a:gd name="adj1" fmla="val 8826"/>
              <a:gd name="adj2" fmla="val 107004"/>
            </a:avLst>
          </a:prstGeom>
          <a:blipFill>
            <a:blip r:embed="rId3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Kelima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457200" y="5322332"/>
            <a:ext cx="8458200" cy="10784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sv-SE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Maksudnya</a:t>
            </a:r>
            <a:r>
              <a:rPr lang="sv-SE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sv-SE" sz="2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Tiada kemudaratan dan tidak boleh membuat hal yang </a:t>
            </a:r>
            <a:r>
              <a:rPr lang="sv-SE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memudaratkan</a:t>
            </a:r>
            <a:endParaRPr lang="en-US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371600" y="3657600"/>
            <a:ext cx="6553200" cy="533400"/>
          </a:xfrm>
          <a:prstGeom prst="snip2DiagRect">
            <a:avLst>
              <a:gd name="adj1" fmla="val 0"/>
              <a:gd name="adj2" fmla="val 3791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 :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6225599" y="6336268"/>
            <a:ext cx="2613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Hadis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Riwayat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Ibnu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Majah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8626" y="4343400"/>
            <a:ext cx="5046574" cy="110799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pPr rtl="1"/>
            <a:r>
              <a:rPr lang="ar-SA" sz="6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لَا ضَرَرَ وَلَا </a:t>
            </a:r>
            <a:r>
              <a:rPr lang="ar-SA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ضِرَارَ</a:t>
            </a:r>
            <a:endParaRPr lang="en-US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7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96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وَلَكُمْ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وَلِسَائِرِ الْمُسْلِمِيْنَ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وَالْمُسْلِمَاتِ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وَالْمُؤْمِنِيْنَ </a:t>
            </a: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وَالْمُؤْمِنَاتِ</a:t>
            </a:r>
            <a:endParaRPr lang="en-US" sz="40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8000" t="-1000" r="-14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S.W.T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أَنَّ سَيِّدَنَا مُحَمَّدًا عَبْدُهُ وَرَسُوْلُهُ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7712" y="990600"/>
            <a:ext cx="8610600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لا إِلَهَ إِلا الله وَحْدَهُ لا شَرِيْكَ لَه، وَأَشْهَدُ أَنَّ مُحَمَّدًا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3076813"/>
            <a:ext cx="8846288" cy="3323987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rasul-Nya</a:t>
            </a:r>
            <a:endParaRPr lang="en-US" sz="3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216" y="146463"/>
            <a:ext cx="7805790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600" b="1" dirty="0">
              <a:ln w="952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2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2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  <a:alpha val="37000"/>
                  <a:lumMod val="98000"/>
                  <a:lumOff val="2000"/>
                </a:srgbClr>
              </a:gs>
              <a:gs pos="50000">
                <a:srgbClr val="33CC33">
                  <a:shade val="67500"/>
                  <a:satMod val="115000"/>
                  <a:alpha val="62000"/>
                </a:srgbClr>
              </a:gs>
              <a:gs pos="100000">
                <a:srgbClr val="33CC33">
                  <a:shade val="100000"/>
                  <a:satMod val="115000"/>
                  <a:alpha val="39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43000"/>
            <a:ext cx="8610601" cy="5286388"/>
          </a:xfrm>
          <a:prstGeom prst="rect">
            <a:avLst/>
          </a:prstGeom>
          <a:solidFill>
            <a:schemeClr val="tx1">
              <a:alpha val="32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002760" y="186328"/>
            <a:ext cx="3214679" cy="785794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وَالْفَحْشَاءَ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</a:t>
            </a:r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015663"/>
            <a:ext cx="8866909" cy="563231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pertautkanlah hati kami, perbaikilah hubungan sesama kami, tunjukkan kami jalan-jalan kesejahteraan, selamatkan kami daripada kesesatan, bimbinglah kami menuju kepada kebenaran, jauhkan kami daripada segala keburukan dan kejahatan yang zahir mahupun tersembunyi.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perkayakan kami dengan ilmu pengetahuan, perelokkan kami dengan budi pekerti, muliakan kami dengan ketakwaan, dan hiasilah kami dengan kesihatan yang baik.</a:t>
            </a:r>
          </a:p>
          <a:p>
            <a:pPr algn="just"/>
            <a:endParaRPr lang="ms-MY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2400" b="1" dirty="0">
                <a:solidFill>
                  <a:schemeClr val="accent5">
                    <a:lumMod val="50000"/>
                  </a:schemeClr>
                </a:solidFill>
              </a:rPr>
              <a:t>Ya Allah, berkati dan rahmatilah kehidupan, keluarga dan keturunan kami. Terimalah taubat kami, sesungguhnya Engkau yang Maha Penerima taubat lagi Maha Penyayang. Jadikanlah kami orang-orang yang bersyukur akan nikmat-Mu, penyanjung nikmat-Mu, penerima kurniaan nikmat-Mu, dan sempurnakanlah nikmat-Mu kepada kami.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304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52014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</a:t>
            </a:r>
            <a:r>
              <a:rPr lang="ar-EG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آتِنَا فِي الدُّنْيَا حَسَنَةً وَفِي الآخِرَةِ حَسَنَةً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وَقِنَا عَذَابَ النَّارِ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8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8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800" b="1" dirty="0" smtClean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28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</a:t>
            </a:r>
            <a:r>
              <a:rPr lang="ar-EG" sz="44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وَالْحَمْدُ </a:t>
            </a: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للهِ رَبِّ </a:t>
            </a:r>
            <a:r>
              <a:rPr lang="ar-EG" sz="3600" b="1" dirty="0" smtClean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الْعَالَمِيْنَ.</a:t>
            </a:r>
            <a:endParaRPr lang="en-US" sz="3600" b="1" dirty="0" smtClean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185" y="990600"/>
            <a:ext cx="8915400" cy="1569660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صَلِّ وَسَلِّمْ وَبَارِكْ عَلَى عَبْدِكَ وَرَسُوْلِكَ مُحَمَّدٍ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أَلِهِ وَأَصْحَابِهِ الطَّيِّبِيْنَ الطَّاهِرِيْنَ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184" y="4074855"/>
            <a:ext cx="8915399" cy="2246769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lagi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bersih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suci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</a:t>
            </a: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عَلَى نِعَمِهِ يَزِدْكُمْ</a:t>
            </a:r>
            <a:r>
              <a:rPr lang="ar-SA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،</a:t>
            </a:r>
            <a:endParaRPr lang="en-US" sz="54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،</a:t>
            </a:r>
            <a:endParaRPr lang="en-US" sz="72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</a:t>
            </a: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يَرْحَمْكُمُ </a:t>
            </a:r>
            <a:r>
              <a:rPr lang="ar-SA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الله.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17" y="1066800"/>
            <a:ext cx="8617635" cy="1754326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وَأَطِيْعُوهُ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تُفْلِحُوْنَ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0497"/>
            <a:ext cx="8153401" cy="2554545"/>
          </a:xfrm>
          <a:prstGeom prst="rect">
            <a:avLst/>
          </a:prstGeom>
          <a:solidFill>
            <a:schemeClr val="bg1">
              <a:alpha val="2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patuhlah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</a:t>
            </a:r>
            <a:r>
              <a:rPr lang="es-ES" sz="32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emoga</a:t>
            </a:r>
            <a:r>
              <a:rPr lang="es-ES" sz="32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s-ES" sz="3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s-ES" sz="32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endParaRPr lang="en-US" sz="3200" b="1" dirty="0" smtClean="0">
              <a:ln w="19050" cmpd="sng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4903" y="1150203"/>
            <a:ext cx="5638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u="sng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Tajuk</a:t>
            </a:r>
            <a:r>
              <a:rPr lang="en-US" sz="48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Khutbah </a:t>
            </a:r>
            <a:r>
              <a:rPr lang="en-US" sz="4800" b="1" u="sng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Hari</a:t>
            </a:r>
            <a:r>
              <a:rPr lang="en-US" sz="48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</a:t>
            </a:r>
            <a:r>
              <a:rPr lang="en-US" sz="4800" b="1" u="sng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Ini</a:t>
            </a:r>
            <a:r>
              <a:rPr lang="en-US" sz="4800" b="1" u="sng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gency FB" pitchFamily="34" charset="0"/>
              </a:rPr>
              <a:t> :</a:t>
            </a:r>
            <a:endParaRPr lang="en-US" sz="4800" b="1" u="sng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gency FB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4097" y="2052935"/>
            <a:ext cx="5823503" cy="461665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 </a:t>
            </a:r>
            <a:r>
              <a:rPr lang="en-US" sz="2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Februari</a:t>
            </a:r>
            <a:r>
              <a:rPr lang="en-US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2022 </a:t>
            </a:r>
            <a:r>
              <a:rPr lang="en-US" sz="2400" b="1" i="1" dirty="0" err="1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Bersamaan</a:t>
            </a:r>
            <a:r>
              <a:rPr lang="en-US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400" b="1" dirty="0" smtClean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16 </a:t>
            </a:r>
            <a:r>
              <a:rPr lang="en-US" sz="2400" b="1" dirty="0" err="1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Rejab</a:t>
            </a:r>
            <a:r>
              <a:rPr lang="en-US" sz="2400" b="1" dirty="0">
                <a:ln w="1905"/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1443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3581400"/>
            <a:ext cx="6934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“Islam dan </a:t>
            </a:r>
            <a:r>
              <a:rPr lang="fi-FI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kebersihan ; </a:t>
            </a:r>
            <a:r>
              <a:rPr lang="fi-FI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erlin Sans FB Demi" panose="020E0802020502020306" pitchFamily="34" charset="0"/>
              </a:rPr>
              <a:t>Apakah peranan kita?” </a:t>
            </a:r>
          </a:p>
        </p:txBody>
      </p:sp>
    </p:spTree>
    <p:extLst>
      <p:ext uri="{BB962C8B-B14F-4D97-AF65-F5344CB8AC3E}">
        <p14:creationId xmlns:p14="http://schemas.microsoft.com/office/powerpoint/2010/main" val="226763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59431" y="2667000"/>
            <a:ext cx="4495800" cy="2209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Kebersihan </a:t>
            </a:r>
            <a:r>
              <a:rPr lang="fi-FI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sebagai salah satu ciri utamanya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609600" y="3048000"/>
            <a:ext cx="3124200" cy="1371600"/>
          </a:xfrm>
          <a:prstGeom prst="notchedRightArrow">
            <a:avLst/>
          </a:prstGeom>
          <a:solidFill>
            <a:srgbClr val="00206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ISLAM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914400" y="457200"/>
            <a:ext cx="7391400" cy="16764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dipisahkan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669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8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3400" y="4343400"/>
            <a:ext cx="8001000" cy="685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Suci daripada najis dan hadas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lowchart: Multidocument 8"/>
          <p:cNvSpPr/>
          <p:nvPr/>
        </p:nvSpPr>
        <p:spPr>
          <a:xfrm>
            <a:off x="838200" y="228600"/>
            <a:ext cx="7848600" cy="1676400"/>
          </a:xfrm>
          <a:prstGeom prst="flowChartMultidocument">
            <a:avLst/>
          </a:prstGeom>
          <a:blipFill dpi="0" rotWithShape="1">
            <a:blip r:embed="rId3">
              <a:alphaModFix amt="8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 Islam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menjaga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kebersihan</a:t>
            </a:r>
            <a:endParaRPr lang="en-US" sz="3200" dirty="0"/>
          </a:p>
        </p:txBody>
      </p:sp>
      <p:sp>
        <p:nvSpPr>
          <p:cNvPr id="2" name="Down Arrow Callout 1"/>
          <p:cNvSpPr/>
          <p:nvPr/>
        </p:nvSpPr>
        <p:spPr>
          <a:xfrm>
            <a:off x="1981200" y="2362200"/>
            <a:ext cx="5181600" cy="18288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79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Pra-Syarat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solat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3500" y="5334000"/>
            <a:ext cx="6591300" cy="137160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i-FI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Perintah berwudhu</a:t>
            </a:r>
            <a:r>
              <a:rPr lang="fi-FI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’, sebagai proses membersihkan diri sebelum mengadap Allah, begitu terperinci gesaannya</a:t>
            </a:r>
            <a:endParaRPr lang="en-US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8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12406971</TotalTime>
  <Words>1261</Words>
  <Application>Microsoft Office PowerPoint</Application>
  <PresentationFormat>On-screen Show (4:3)</PresentationFormat>
  <Paragraphs>148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Arial Unicode MS</vt:lpstr>
      <vt:lpstr>Agency FB</vt:lpstr>
      <vt:lpstr>Aharoni</vt:lpstr>
      <vt:lpstr>Arial</vt:lpstr>
      <vt:lpstr>Arial Black</vt:lpstr>
      <vt:lpstr>Arial Rounded MT Bold</vt:lpstr>
      <vt:lpstr>Bahnschrift Condensed</vt:lpstr>
      <vt:lpstr>Berlin Sans FB Demi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Allah menyediakan bahan bersuci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asus</cp:lastModifiedBy>
  <cp:revision>407</cp:revision>
  <dcterms:created xsi:type="dcterms:W3CDTF">2017-12-24T04:47:57Z</dcterms:created>
  <dcterms:modified xsi:type="dcterms:W3CDTF">2022-02-28T12:46:40Z</dcterms:modified>
</cp:coreProperties>
</file>